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8" r:id="rId4"/>
    <p:sldId id="261" r:id="rId5"/>
    <p:sldId id="258" r:id="rId6"/>
    <p:sldId id="259" r:id="rId7"/>
    <p:sldId id="266" r:id="rId8"/>
    <p:sldId id="260" r:id="rId9"/>
    <p:sldId id="264" r:id="rId10"/>
    <p:sldId id="262" r:id="rId11"/>
    <p:sldId id="270" r:id="rId12"/>
    <p:sldId id="272" r:id="rId13"/>
    <p:sldId id="271" r:id="rId14"/>
    <p:sldId id="263" r:id="rId15"/>
    <p:sldId id="269" r:id="rId16"/>
    <p:sldId id="273" r:id="rId17"/>
    <p:sldId id="265" r:id="rId18"/>
    <p:sldId id="26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8"/>
  </p:normalViewPr>
  <p:slideViewPr>
    <p:cSldViewPr snapToGrid="0">
      <p:cViewPr varScale="1">
        <p:scale>
          <a:sx n="120" d="100"/>
          <a:sy n="120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A0F6AF-E356-439C-9865-98083CC7B9A5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54DFF1E-E48F-4D35-AD08-4027135F0245}">
      <dgm:prSet/>
      <dgm:spPr/>
      <dgm:t>
        <a:bodyPr/>
        <a:lstStyle/>
        <a:p>
          <a:r>
            <a:rPr lang="en-CA" b="0" i="0"/>
            <a:t>Identified business needs </a:t>
          </a:r>
          <a:r>
            <a:rPr lang="en-CA" i="0"/>
            <a:t>from Saugeen Summerleaf</a:t>
          </a:r>
          <a:endParaRPr lang="en-US"/>
        </a:p>
      </dgm:t>
    </dgm:pt>
    <dgm:pt modelId="{0F8CEDCD-47A9-45B8-B888-2B1AFE9181B6}" type="parTrans" cxnId="{2BEAFE55-482A-439C-BB3E-3D9ED12468F8}">
      <dgm:prSet/>
      <dgm:spPr/>
      <dgm:t>
        <a:bodyPr/>
        <a:lstStyle/>
        <a:p>
          <a:endParaRPr lang="en-US"/>
        </a:p>
      </dgm:t>
    </dgm:pt>
    <dgm:pt modelId="{32BDD8E9-0202-4FF0-9D35-11FC5C2A21D2}" type="sibTrans" cxnId="{2BEAFE55-482A-439C-BB3E-3D9ED12468F8}">
      <dgm:prSet/>
      <dgm:spPr/>
      <dgm:t>
        <a:bodyPr/>
        <a:lstStyle/>
        <a:p>
          <a:endParaRPr lang="en-US"/>
        </a:p>
      </dgm:t>
    </dgm:pt>
    <dgm:pt modelId="{DF7C1A9C-7C13-4585-B8FC-FA8EA8AD77AB}">
      <dgm:prSet/>
      <dgm:spPr/>
      <dgm:t>
        <a:bodyPr/>
        <a:lstStyle/>
        <a:p>
          <a:r>
            <a:rPr lang="en-CA"/>
            <a:t>Determine high level solution, i.e.</a:t>
          </a:r>
          <a:endParaRPr lang="en-US"/>
        </a:p>
      </dgm:t>
    </dgm:pt>
    <dgm:pt modelId="{25314667-A66A-46BC-A43A-0207E48E2BC6}" type="parTrans" cxnId="{D7045A31-93DC-4E46-8029-65CA61805390}">
      <dgm:prSet/>
      <dgm:spPr/>
      <dgm:t>
        <a:bodyPr/>
        <a:lstStyle/>
        <a:p>
          <a:endParaRPr lang="en-US"/>
        </a:p>
      </dgm:t>
    </dgm:pt>
    <dgm:pt modelId="{1BD94BA6-0DAC-43D1-9824-58AB4F77171E}" type="sibTrans" cxnId="{D7045A31-93DC-4E46-8029-65CA61805390}">
      <dgm:prSet/>
      <dgm:spPr/>
      <dgm:t>
        <a:bodyPr/>
        <a:lstStyle/>
        <a:p>
          <a:endParaRPr lang="en-US"/>
        </a:p>
      </dgm:t>
    </dgm:pt>
    <dgm:pt modelId="{E00CF8D2-C84E-46AA-8D55-81B775F13EC2}">
      <dgm:prSet/>
      <dgm:spPr/>
      <dgm:t>
        <a:bodyPr/>
        <a:lstStyle/>
        <a:p>
          <a:r>
            <a:rPr lang="en-CA"/>
            <a:t>Raspberry PI / Arduino with wired sensor vs. WIFI enabled sensor</a:t>
          </a:r>
          <a:endParaRPr lang="en-US"/>
        </a:p>
      </dgm:t>
    </dgm:pt>
    <dgm:pt modelId="{0D65368F-A65E-4541-BCA8-50123ABD61E1}" type="parTrans" cxnId="{E0BA8227-CD41-4454-B7E8-C047F4751570}">
      <dgm:prSet/>
      <dgm:spPr/>
      <dgm:t>
        <a:bodyPr/>
        <a:lstStyle/>
        <a:p>
          <a:endParaRPr lang="en-US"/>
        </a:p>
      </dgm:t>
    </dgm:pt>
    <dgm:pt modelId="{3BD9CC88-7BB4-4820-9B87-217B2194F4AF}" type="sibTrans" cxnId="{E0BA8227-CD41-4454-B7E8-C047F4751570}">
      <dgm:prSet/>
      <dgm:spPr/>
      <dgm:t>
        <a:bodyPr/>
        <a:lstStyle/>
        <a:p>
          <a:endParaRPr lang="en-US"/>
        </a:p>
      </dgm:t>
    </dgm:pt>
    <dgm:pt modelId="{C0C715C2-5A5C-4A4E-81B7-CEFE446942B3}">
      <dgm:prSet/>
      <dgm:spPr/>
      <dgm:t>
        <a:bodyPr/>
        <a:lstStyle/>
        <a:p>
          <a:r>
            <a:rPr lang="en-CA" b="0" i="0"/>
            <a:t>Data storage: Local SD card or cloud-based</a:t>
          </a:r>
          <a:endParaRPr lang="en-US"/>
        </a:p>
      </dgm:t>
    </dgm:pt>
    <dgm:pt modelId="{BE35A131-5E97-4401-A4AA-77D31398789C}" type="parTrans" cxnId="{BFA9AB27-5D43-4A21-BFA2-D029714E33DA}">
      <dgm:prSet/>
      <dgm:spPr/>
      <dgm:t>
        <a:bodyPr/>
        <a:lstStyle/>
        <a:p>
          <a:endParaRPr lang="en-US"/>
        </a:p>
      </dgm:t>
    </dgm:pt>
    <dgm:pt modelId="{DE9FB456-1132-4D57-8CC2-207474892849}" type="sibTrans" cxnId="{BFA9AB27-5D43-4A21-BFA2-D029714E33DA}">
      <dgm:prSet/>
      <dgm:spPr/>
      <dgm:t>
        <a:bodyPr/>
        <a:lstStyle/>
        <a:p>
          <a:endParaRPr lang="en-US"/>
        </a:p>
      </dgm:t>
    </dgm:pt>
    <dgm:pt modelId="{9797BB1C-0DCE-420B-8D8E-67C21A514F01}">
      <dgm:prSet/>
      <dgm:spPr/>
      <dgm:t>
        <a:bodyPr/>
        <a:lstStyle/>
        <a:p>
          <a:r>
            <a:rPr lang="en-CA"/>
            <a:t>Research and select sensor</a:t>
          </a:r>
          <a:endParaRPr lang="en-US"/>
        </a:p>
      </dgm:t>
    </dgm:pt>
    <dgm:pt modelId="{702BBE88-6F92-4CA4-B47D-43314C0D0344}" type="parTrans" cxnId="{D4E1EF07-F423-4F44-AA30-5C29254B5643}">
      <dgm:prSet/>
      <dgm:spPr/>
      <dgm:t>
        <a:bodyPr/>
        <a:lstStyle/>
        <a:p>
          <a:endParaRPr lang="en-US"/>
        </a:p>
      </dgm:t>
    </dgm:pt>
    <dgm:pt modelId="{1D705434-D574-43DF-9CCF-E2CBF45256FD}" type="sibTrans" cxnId="{D4E1EF07-F423-4F44-AA30-5C29254B5643}">
      <dgm:prSet/>
      <dgm:spPr/>
      <dgm:t>
        <a:bodyPr/>
        <a:lstStyle/>
        <a:p>
          <a:endParaRPr lang="en-US"/>
        </a:p>
      </dgm:t>
    </dgm:pt>
    <dgm:pt modelId="{58EE7DB5-EC5D-E64D-AD13-FED1A3FB9081}" type="pres">
      <dgm:prSet presAssocID="{3BA0F6AF-E356-439C-9865-98083CC7B9A5}" presName="outerComposite" presStyleCnt="0">
        <dgm:presLayoutVars>
          <dgm:chMax val="5"/>
          <dgm:dir/>
          <dgm:resizeHandles val="exact"/>
        </dgm:presLayoutVars>
      </dgm:prSet>
      <dgm:spPr/>
    </dgm:pt>
    <dgm:pt modelId="{4D6A7249-14C3-DA44-9489-396F0DE547F7}" type="pres">
      <dgm:prSet presAssocID="{3BA0F6AF-E356-439C-9865-98083CC7B9A5}" presName="dummyMaxCanvas" presStyleCnt="0">
        <dgm:presLayoutVars/>
      </dgm:prSet>
      <dgm:spPr/>
    </dgm:pt>
    <dgm:pt modelId="{8C6404A2-6F47-1C48-81E3-D86F42A5F391}" type="pres">
      <dgm:prSet presAssocID="{3BA0F6AF-E356-439C-9865-98083CC7B9A5}" presName="ThreeNodes_1" presStyleLbl="node1" presStyleIdx="0" presStyleCnt="3">
        <dgm:presLayoutVars>
          <dgm:bulletEnabled val="1"/>
        </dgm:presLayoutVars>
      </dgm:prSet>
      <dgm:spPr/>
    </dgm:pt>
    <dgm:pt modelId="{0805B28B-33C2-D646-95FA-0ED0F682CDF4}" type="pres">
      <dgm:prSet presAssocID="{3BA0F6AF-E356-439C-9865-98083CC7B9A5}" presName="ThreeNodes_2" presStyleLbl="node1" presStyleIdx="1" presStyleCnt="3">
        <dgm:presLayoutVars>
          <dgm:bulletEnabled val="1"/>
        </dgm:presLayoutVars>
      </dgm:prSet>
      <dgm:spPr/>
    </dgm:pt>
    <dgm:pt modelId="{E8E68E5F-0439-2942-93E3-12B3E27B377A}" type="pres">
      <dgm:prSet presAssocID="{3BA0F6AF-E356-439C-9865-98083CC7B9A5}" presName="ThreeNodes_3" presStyleLbl="node1" presStyleIdx="2" presStyleCnt="3">
        <dgm:presLayoutVars>
          <dgm:bulletEnabled val="1"/>
        </dgm:presLayoutVars>
      </dgm:prSet>
      <dgm:spPr/>
    </dgm:pt>
    <dgm:pt modelId="{23DB88B4-A362-E84A-BD82-B43C4FBDF219}" type="pres">
      <dgm:prSet presAssocID="{3BA0F6AF-E356-439C-9865-98083CC7B9A5}" presName="ThreeConn_1-2" presStyleLbl="fgAccFollowNode1" presStyleIdx="0" presStyleCnt="2">
        <dgm:presLayoutVars>
          <dgm:bulletEnabled val="1"/>
        </dgm:presLayoutVars>
      </dgm:prSet>
      <dgm:spPr/>
    </dgm:pt>
    <dgm:pt modelId="{E200CA2C-E592-604E-95E9-FEAC097BB416}" type="pres">
      <dgm:prSet presAssocID="{3BA0F6AF-E356-439C-9865-98083CC7B9A5}" presName="ThreeConn_2-3" presStyleLbl="fgAccFollowNode1" presStyleIdx="1" presStyleCnt="2">
        <dgm:presLayoutVars>
          <dgm:bulletEnabled val="1"/>
        </dgm:presLayoutVars>
      </dgm:prSet>
      <dgm:spPr/>
    </dgm:pt>
    <dgm:pt modelId="{9FDE175F-1448-A94F-88D2-6A22A40618E3}" type="pres">
      <dgm:prSet presAssocID="{3BA0F6AF-E356-439C-9865-98083CC7B9A5}" presName="ThreeNodes_1_text" presStyleLbl="node1" presStyleIdx="2" presStyleCnt="3">
        <dgm:presLayoutVars>
          <dgm:bulletEnabled val="1"/>
        </dgm:presLayoutVars>
      </dgm:prSet>
      <dgm:spPr/>
    </dgm:pt>
    <dgm:pt modelId="{1A69D2B4-DC2D-F143-A028-BEBD89C5DF71}" type="pres">
      <dgm:prSet presAssocID="{3BA0F6AF-E356-439C-9865-98083CC7B9A5}" presName="ThreeNodes_2_text" presStyleLbl="node1" presStyleIdx="2" presStyleCnt="3">
        <dgm:presLayoutVars>
          <dgm:bulletEnabled val="1"/>
        </dgm:presLayoutVars>
      </dgm:prSet>
      <dgm:spPr/>
    </dgm:pt>
    <dgm:pt modelId="{157D79E7-C9A3-544E-9E39-D77CA489820A}" type="pres">
      <dgm:prSet presAssocID="{3BA0F6AF-E356-439C-9865-98083CC7B9A5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A7FEEF04-1FD9-5442-A435-95683E292573}" type="presOf" srcId="{32BDD8E9-0202-4FF0-9D35-11FC5C2A21D2}" destId="{23DB88B4-A362-E84A-BD82-B43C4FBDF219}" srcOrd="0" destOrd="0" presId="urn:microsoft.com/office/officeart/2005/8/layout/vProcess5"/>
    <dgm:cxn modelId="{D4E1EF07-F423-4F44-AA30-5C29254B5643}" srcId="{3BA0F6AF-E356-439C-9865-98083CC7B9A5}" destId="{9797BB1C-0DCE-420B-8D8E-67C21A514F01}" srcOrd="2" destOrd="0" parTransId="{702BBE88-6F92-4CA4-B47D-43314C0D0344}" sibTransId="{1D705434-D574-43DF-9CCF-E2CBF45256FD}"/>
    <dgm:cxn modelId="{E0BA8227-CD41-4454-B7E8-C047F4751570}" srcId="{DF7C1A9C-7C13-4585-B8FC-FA8EA8AD77AB}" destId="{E00CF8D2-C84E-46AA-8D55-81B775F13EC2}" srcOrd="0" destOrd="0" parTransId="{0D65368F-A65E-4541-BCA8-50123ABD61E1}" sibTransId="{3BD9CC88-7BB4-4820-9B87-217B2194F4AF}"/>
    <dgm:cxn modelId="{BFA9AB27-5D43-4A21-BFA2-D029714E33DA}" srcId="{DF7C1A9C-7C13-4585-B8FC-FA8EA8AD77AB}" destId="{C0C715C2-5A5C-4A4E-81B7-CEFE446942B3}" srcOrd="1" destOrd="0" parTransId="{BE35A131-5E97-4401-A4AA-77D31398789C}" sibTransId="{DE9FB456-1132-4D57-8CC2-207474892849}"/>
    <dgm:cxn modelId="{37116028-6D96-6B44-A04C-D2C06DAA528C}" type="presOf" srcId="{154DFF1E-E48F-4D35-AD08-4027135F0245}" destId="{9FDE175F-1448-A94F-88D2-6A22A40618E3}" srcOrd="1" destOrd="0" presId="urn:microsoft.com/office/officeart/2005/8/layout/vProcess5"/>
    <dgm:cxn modelId="{D7045A31-93DC-4E46-8029-65CA61805390}" srcId="{3BA0F6AF-E356-439C-9865-98083CC7B9A5}" destId="{DF7C1A9C-7C13-4585-B8FC-FA8EA8AD77AB}" srcOrd="1" destOrd="0" parTransId="{25314667-A66A-46BC-A43A-0207E48E2BC6}" sibTransId="{1BD94BA6-0DAC-43D1-9824-58AB4F77171E}"/>
    <dgm:cxn modelId="{D0E6D548-2702-F442-99AE-5C5124FE058E}" type="presOf" srcId="{9797BB1C-0DCE-420B-8D8E-67C21A514F01}" destId="{E8E68E5F-0439-2942-93E3-12B3E27B377A}" srcOrd="0" destOrd="0" presId="urn:microsoft.com/office/officeart/2005/8/layout/vProcess5"/>
    <dgm:cxn modelId="{2BEAFE55-482A-439C-BB3E-3D9ED12468F8}" srcId="{3BA0F6AF-E356-439C-9865-98083CC7B9A5}" destId="{154DFF1E-E48F-4D35-AD08-4027135F0245}" srcOrd="0" destOrd="0" parTransId="{0F8CEDCD-47A9-45B8-B888-2B1AFE9181B6}" sibTransId="{32BDD8E9-0202-4FF0-9D35-11FC5C2A21D2}"/>
    <dgm:cxn modelId="{23711561-9548-E646-AE47-7B4B3FF89748}" type="presOf" srcId="{1BD94BA6-0DAC-43D1-9824-58AB4F77171E}" destId="{E200CA2C-E592-604E-95E9-FEAC097BB416}" srcOrd="0" destOrd="0" presId="urn:microsoft.com/office/officeart/2005/8/layout/vProcess5"/>
    <dgm:cxn modelId="{1CFA0B79-AD99-4341-8C10-1F72161667D2}" type="presOf" srcId="{C0C715C2-5A5C-4A4E-81B7-CEFE446942B3}" destId="{0805B28B-33C2-D646-95FA-0ED0F682CDF4}" srcOrd="0" destOrd="2" presId="urn:microsoft.com/office/officeart/2005/8/layout/vProcess5"/>
    <dgm:cxn modelId="{D8EEDB7C-F84E-5D44-8873-3D101B834B75}" type="presOf" srcId="{9797BB1C-0DCE-420B-8D8E-67C21A514F01}" destId="{157D79E7-C9A3-544E-9E39-D77CA489820A}" srcOrd="1" destOrd="0" presId="urn:microsoft.com/office/officeart/2005/8/layout/vProcess5"/>
    <dgm:cxn modelId="{9D036687-5DC2-1447-8BAA-16094DCFB5E5}" type="presOf" srcId="{154DFF1E-E48F-4D35-AD08-4027135F0245}" destId="{8C6404A2-6F47-1C48-81E3-D86F42A5F391}" srcOrd="0" destOrd="0" presId="urn:microsoft.com/office/officeart/2005/8/layout/vProcess5"/>
    <dgm:cxn modelId="{CADB8797-EAFA-DF47-BE7D-602C9E48EF81}" type="presOf" srcId="{E00CF8D2-C84E-46AA-8D55-81B775F13EC2}" destId="{1A69D2B4-DC2D-F143-A028-BEBD89C5DF71}" srcOrd="1" destOrd="1" presId="urn:microsoft.com/office/officeart/2005/8/layout/vProcess5"/>
    <dgm:cxn modelId="{E29870C0-A327-384D-AA52-992257331689}" type="presOf" srcId="{DF7C1A9C-7C13-4585-B8FC-FA8EA8AD77AB}" destId="{1A69D2B4-DC2D-F143-A028-BEBD89C5DF71}" srcOrd="1" destOrd="0" presId="urn:microsoft.com/office/officeart/2005/8/layout/vProcess5"/>
    <dgm:cxn modelId="{FE0ECAC7-DA57-0148-BBBD-EA600B2D536A}" type="presOf" srcId="{3BA0F6AF-E356-439C-9865-98083CC7B9A5}" destId="{58EE7DB5-EC5D-E64D-AD13-FED1A3FB9081}" srcOrd="0" destOrd="0" presId="urn:microsoft.com/office/officeart/2005/8/layout/vProcess5"/>
    <dgm:cxn modelId="{98C6B1D2-88DD-B749-9B3C-6F491700E138}" type="presOf" srcId="{E00CF8D2-C84E-46AA-8D55-81B775F13EC2}" destId="{0805B28B-33C2-D646-95FA-0ED0F682CDF4}" srcOrd="0" destOrd="1" presId="urn:microsoft.com/office/officeart/2005/8/layout/vProcess5"/>
    <dgm:cxn modelId="{00E8D8F1-37C0-4849-9A65-2AE0FC1B6BC9}" type="presOf" srcId="{C0C715C2-5A5C-4A4E-81B7-CEFE446942B3}" destId="{1A69D2B4-DC2D-F143-A028-BEBD89C5DF71}" srcOrd="1" destOrd="2" presId="urn:microsoft.com/office/officeart/2005/8/layout/vProcess5"/>
    <dgm:cxn modelId="{7E707CF7-CF01-C74A-829E-989CCB2528B7}" type="presOf" srcId="{DF7C1A9C-7C13-4585-B8FC-FA8EA8AD77AB}" destId="{0805B28B-33C2-D646-95FA-0ED0F682CDF4}" srcOrd="0" destOrd="0" presId="urn:microsoft.com/office/officeart/2005/8/layout/vProcess5"/>
    <dgm:cxn modelId="{F009D4B9-BB84-124F-906C-5A46163AF54A}" type="presParOf" srcId="{58EE7DB5-EC5D-E64D-AD13-FED1A3FB9081}" destId="{4D6A7249-14C3-DA44-9489-396F0DE547F7}" srcOrd="0" destOrd="0" presId="urn:microsoft.com/office/officeart/2005/8/layout/vProcess5"/>
    <dgm:cxn modelId="{0B960907-4326-8B41-9362-916D30DCD0FE}" type="presParOf" srcId="{58EE7DB5-EC5D-E64D-AD13-FED1A3FB9081}" destId="{8C6404A2-6F47-1C48-81E3-D86F42A5F391}" srcOrd="1" destOrd="0" presId="urn:microsoft.com/office/officeart/2005/8/layout/vProcess5"/>
    <dgm:cxn modelId="{947DBE84-47F8-F840-9085-B92BB2A19456}" type="presParOf" srcId="{58EE7DB5-EC5D-E64D-AD13-FED1A3FB9081}" destId="{0805B28B-33C2-D646-95FA-0ED0F682CDF4}" srcOrd="2" destOrd="0" presId="urn:microsoft.com/office/officeart/2005/8/layout/vProcess5"/>
    <dgm:cxn modelId="{4368E41D-AC2C-1041-97C9-187CB05CBF0C}" type="presParOf" srcId="{58EE7DB5-EC5D-E64D-AD13-FED1A3FB9081}" destId="{E8E68E5F-0439-2942-93E3-12B3E27B377A}" srcOrd="3" destOrd="0" presId="urn:microsoft.com/office/officeart/2005/8/layout/vProcess5"/>
    <dgm:cxn modelId="{4438049E-60A3-5E48-942A-B6D413B4EF79}" type="presParOf" srcId="{58EE7DB5-EC5D-E64D-AD13-FED1A3FB9081}" destId="{23DB88B4-A362-E84A-BD82-B43C4FBDF219}" srcOrd="4" destOrd="0" presId="urn:microsoft.com/office/officeart/2005/8/layout/vProcess5"/>
    <dgm:cxn modelId="{48F32ADD-79A3-344F-BA2D-AFCCD9CB2128}" type="presParOf" srcId="{58EE7DB5-EC5D-E64D-AD13-FED1A3FB9081}" destId="{E200CA2C-E592-604E-95E9-FEAC097BB416}" srcOrd="5" destOrd="0" presId="urn:microsoft.com/office/officeart/2005/8/layout/vProcess5"/>
    <dgm:cxn modelId="{CB7AF2DC-4905-B141-A236-DBBCAA2606E9}" type="presParOf" srcId="{58EE7DB5-EC5D-E64D-AD13-FED1A3FB9081}" destId="{9FDE175F-1448-A94F-88D2-6A22A40618E3}" srcOrd="6" destOrd="0" presId="urn:microsoft.com/office/officeart/2005/8/layout/vProcess5"/>
    <dgm:cxn modelId="{BB9A0FE0-23A6-FD47-8649-8470591FE0DF}" type="presParOf" srcId="{58EE7DB5-EC5D-E64D-AD13-FED1A3FB9081}" destId="{1A69D2B4-DC2D-F143-A028-BEBD89C5DF71}" srcOrd="7" destOrd="0" presId="urn:microsoft.com/office/officeart/2005/8/layout/vProcess5"/>
    <dgm:cxn modelId="{3DDEF6FD-603C-E54D-9AA7-22FB6B76E526}" type="presParOf" srcId="{58EE7DB5-EC5D-E64D-AD13-FED1A3FB9081}" destId="{157D79E7-C9A3-544E-9E39-D77CA489820A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6404A2-6F47-1C48-81E3-D86F42A5F391}">
      <dsp:nvSpPr>
        <dsp:cNvPr id="0" name=""/>
        <dsp:cNvSpPr/>
      </dsp:nvSpPr>
      <dsp:spPr>
        <a:xfrm>
          <a:off x="0" y="0"/>
          <a:ext cx="4459795" cy="12506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b="0" i="0" kern="1200"/>
            <a:t>Identified business needs </a:t>
          </a:r>
          <a:r>
            <a:rPr lang="en-CA" sz="1500" i="0" kern="1200"/>
            <a:t>from Saugeen Summerleaf</a:t>
          </a:r>
          <a:endParaRPr lang="en-US" sz="1500" kern="1200"/>
        </a:p>
      </dsp:txBody>
      <dsp:txXfrm>
        <a:off x="36631" y="36631"/>
        <a:ext cx="3110218" cy="1177414"/>
      </dsp:txXfrm>
    </dsp:sp>
    <dsp:sp modelId="{0805B28B-33C2-D646-95FA-0ED0F682CDF4}">
      <dsp:nvSpPr>
        <dsp:cNvPr id="0" name=""/>
        <dsp:cNvSpPr/>
      </dsp:nvSpPr>
      <dsp:spPr>
        <a:xfrm>
          <a:off x="393511" y="1459122"/>
          <a:ext cx="4459795" cy="12506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/>
            <a:t>Determine high level solution, i.e.</a:t>
          </a:r>
          <a:endParaRPr lang="en-US" sz="15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/>
            <a:t>Raspberry PI / Arduino with wired sensor vs. WIFI enabled sensor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b="0" i="0" kern="1200"/>
            <a:t>Data storage: Local SD card or cloud-based</a:t>
          </a:r>
          <a:endParaRPr lang="en-US" sz="1200" kern="1200"/>
        </a:p>
      </dsp:txBody>
      <dsp:txXfrm>
        <a:off x="430142" y="1495753"/>
        <a:ext cx="3180082" cy="1177414"/>
      </dsp:txXfrm>
    </dsp:sp>
    <dsp:sp modelId="{E8E68E5F-0439-2942-93E3-12B3E27B377A}">
      <dsp:nvSpPr>
        <dsp:cNvPr id="0" name=""/>
        <dsp:cNvSpPr/>
      </dsp:nvSpPr>
      <dsp:spPr>
        <a:xfrm>
          <a:off x="787022" y="2918244"/>
          <a:ext cx="4459795" cy="12506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/>
            <a:t>Research and select sensor</a:t>
          </a:r>
          <a:endParaRPr lang="en-US" sz="1500" kern="1200"/>
        </a:p>
      </dsp:txBody>
      <dsp:txXfrm>
        <a:off x="823653" y="2954875"/>
        <a:ext cx="3180082" cy="1177414"/>
      </dsp:txXfrm>
    </dsp:sp>
    <dsp:sp modelId="{23DB88B4-A362-E84A-BD82-B43C4FBDF219}">
      <dsp:nvSpPr>
        <dsp:cNvPr id="0" name=""/>
        <dsp:cNvSpPr/>
      </dsp:nvSpPr>
      <dsp:spPr>
        <a:xfrm>
          <a:off x="3646855" y="948429"/>
          <a:ext cx="812939" cy="81293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3829766" y="948429"/>
        <a:ext cx="447117" cy="611737"/>
      </dsp:txXfrm>
    </dsp:sp>
    <dsp:sp modelId="{E200CA2C-E592-604E-95E9-FEAC097BB416}">
      <dsp:nvSpPr>
        <dsp:cNvPr id="0" name=""/>
        <dsp:cNvSpPr/>
      </dsp:nvSpPr>
      <dsp:spPr>
        <a:xfrm>
          <a:off x="4040367" y="2399214"/>
          <a:ext cx="812939" cy="81293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223278" y="2399214"/>
        <a:ext cx="447117" cy="6117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4/16/25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jurscheler/BudWatch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svg"/><Relationship Id="rId3" Type="http://schemas.openxmlformats.org/officeDocument/2006/relationships/image" Target="../media/image7.sv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sv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CFBB9-0663-3A31-959B-45448BC0E4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2" y="1573045"/>
            <a:ext cx="8915399" cy="2895418"/>
          </a:xfrm>
        </p:spPr>
        <p:txBody>
          <a:bodyPr>
            <a:normAutofit/>
          </a:bodyPr>
          <a:lstStyle/>
          <a:p>
            <a:r>
              <a:rPr lang="en-US" dirty="0" err="1"/>
              <a:t>BudWatch</a:t>
            </a:r>
            <a:br>
              <a:rPr lang="en-US" dirty="0"/>
            </a:br>
            <a:r>
              <a:rPr lang="en-US" sz="3600" dirty="0"/>
              <a:t>Temperature and Humidity Monitoring System for Cannabis Storage Boxes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5BF7DE-D4AB-3FE3-0F57-819B7E4048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3176" y="4110273"/>
            <a:ext cx="8915399" cy="146439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Jay Urscheler, Feb 15, 2025</a:t>
            </a:r>
          </a:p>
          <a:p>
            <a:r>
              <a:rPr lang="en-US" dirty="0"/>
              <a:t>George Brown College Capstone COMP3099</a:t>
            </a:r>
          </a:p>
          <a:p>
            <a:br>
              <a:rPr lang="en-US" dirty="0"/>
            </a:br>
            <a:r>
              <a:rPr lang="en-US" dirty="0"/>
              <a:t>Code and PPT available at </a:t>
            </a:r>
            <a:r>
              <a:rPr lang="en-US" dirty="0">
                <a:hlinkClick r:id="rId2"/>
              </a:rPr>
              <a:t>https://github.com/jurscheler/BudWatch</a:t>
            </a:r>
            <a:r>
              <a:rPr lang="en-US" dirty="0"/>
              <a:t> </a:t>
            </a:r>
          </a:p>
          <a:p>
            <a:r>
              <a:rPr lang="en-US" dirty="0"/>
              <a:t>Project for </a:t>
            </a:r>
            <a:r>
              <a:rPr lang="en-US" dirty="0" err="1"/>
              <a:t>Summerleaf</a:t>
            </a:r>
            <a:r>
              <a:rPr lang="en-US" dirty="0"/>
              <a:t> Saugeen, Sauble Beach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4FDFAB-DEFB-0CBB-64FA-B3E3C95B5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695" y="5639818"/>
            <a:ext cx="2054654" cy="100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97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3246E-6C99-B8E6-DBF5-EC7F00BFA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1AAA6-F5AE-578E-AF55-0C996A14B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B6C16-ADB5-1155-339D-7EE191B9C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Fix sensor in storage box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Combine prototyping scripts (fetch data script and store to DB script)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Improve Cloud API authentication so not to hardcode passwords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Create and host web application to visualize data</a:t>
            </a:r>
          </a:p>
        </p:txBody>
      </p:sp>
    </p:spTree>
    <p:extLst>
      <p:ext uri="{BB962C8B-B14F-4D97-AF65-F5344CB8AC3E}">
        <p14:creationId xmlns:p14="http://schemas.microsoft.com/office/powerpoint/2010/main" val="2799095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22CE0-AFD0-A038-2CF7-ABCEE6244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12FAF-D7BB-26C7-A63B-15FE03313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service and web app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E8B580-B383-AFC4-AC22-48F519294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5" y="1518811"/>
            <a:ext cx="8911687" cy="508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93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02F52-FCDA-5BEA-00BA-482E71031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546FD-FE5B-3457-7FAC-0B2BC9A70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storage - SQL Server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C8F4A0-2C58-3FB3-2B68-E377D6D2B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1550068"/>
            <a:ext cx="6548940" cy="488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07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4785A-0B6E-70C8-F646-754FE7DA3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5E4F-1392-E4E5-9A72-F81B30BB7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CB8A55-A266-8E51-9E79-4904A214461A}"/>
              </a:ext>
            </a:extLst>
          </p:cNvPr>
          <p:cNvSpPr txBox="1"/>
          <p:nvPr/>
        </p:nvSpPr>
        <p:spPr>
          <a:xfrm>
            <a:off x="2592924" y="1457059"/>
            <a:ext cx="8650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 Application written in python, hosted with flask and chart using chart.js.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DF6D65-B62E-D51C-4B25-6ACEF244D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737" y="2157956"/>
            <a:ext cx="9298982" cy="427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763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40BC4-05F4-6E54-CCEA-31C0FF0F8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8C1BF-A715-E6D8-D58E-4262E5AB1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and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C707D-1E18-8F7A-652A-0B85B05BD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Purchase additional sensors to test collection and visualization of multiple sensors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Train business manager on how to use the solution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Provide instructions and documentation to business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82837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C4C75-5C44-D42B-7AAE-6C1FABD5A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6FAB7-D1B2-606A-1D52-6496DADFC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and Maintenance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3EE0B-064D-954C-E991-E5919D2EE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If solution is working good, customer is considering deploying solution in sister store as well.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Setup SQL Server backup and maintenance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 other maintenance should be needed with this solution</a:t>
            </a:r>
          </a:p>
        </p:txBody>
      </p:sp>
    </p:spTree>
    <p:extLst>
      <p:ext uri="{BB962C8B-B14F-4D97-AF65-F5344CB8AC3E}">
        <p14:creationId xmlns:p14="http://schemas.microsoft.com/office/powerpoint/2010/main" val="58135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1D98D61-E54D-EB2D-4686-D27C27200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dirty="0"/>
              <a:t>Future improvements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2FBCAF-A18B-75F0-3167-56B789ACF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Run apps as a windows service with auto start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Add functionality to send email (and/or SMS) when threshold is reached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Run python app fetching sensor data in cloud with cloud database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Run web app in cloud</a:t>
            </a:r>
          </a:p>
        </p:txBody>
      </p:sp>
    </p:spTree>
    <p:extLst>
      <p:ext uri="{BB962C8B-B14F-4D97-AF65-F5344CB8AC3E}">
        <p14:creationId xmlns:p14="http://schemas.microsoft.com/office/powerpoint/2010/main" val="1368106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8B1884-5075-092E-863B-DACB6D206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306B45-25EE-434D-ABA9-A27B7932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2D691-46AE-F2BA-F204-086DAF8C5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019" y="942108"/>
            <a:ext cx="3256550" cy="496911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42F85E-4939-431E-8B4A-EC07C8E0A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EBB3F9-D6F7-4F6A-8843-9FEBA15E4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71831"/>
            <a:ext cx="0" cy="320040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2B17EF-74EB-4C33-B2E2-8E727B2E7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1">
              <a:alpha val="30000"/>
            </a:schemeClr>
          </a:solidFill>
        </p:grpSpPr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0A5F1F8A-3206-4B86-883F-65E98BB6E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6935F8C7-CC88-4243-9786-F3CDBF04A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9AF7BAD9-71B3-40D8-A089-EFF7FE67B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6467094F-AEF0-4D3B-BB76-8B3C1F08B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36F56AF9-DEF1-44E7-BF42-6AAC1AA9D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A43EBE71-20BA-4A40-A513-51667808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DB39648-7B38-4D0B-93C5-048EC4A45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8DD2661F-DE5F-45EA-B30B-7C6589638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ABF0A0E5-E68E-4183-A913-228692FD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615D8F55-8ACD-4EFE-A832-06E785479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0FDF4201-8CEC-474B-A6B1-88039B704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0F60AEA4-B25F-417E-93FC-59686DFBE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22C60-4916-83E9-B0FA-1472FE092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9062" y="942108"/>
            <a:ext cx="6455549" cy="496911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 lot of time was spent finding a sensor that is not wired and supports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wifi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either directly or via a gateway.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Was able to use different aspects of what I learned in the past 3 years such as MS SQL Server, Python programming, Web development, protocols such as HTTP (for REST APIs) and of course Project Management.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Enjoyed working on a real project that will actually be used, rather than just a school project.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Underestimated the effort. Mainly did not consider time spent on unexpected issues.</a:t>
            </a:r>
          </a:p>
        </p:txBody>
      </p:sp>
    </p:spTree>
    <p:extLst>
      <p:ext uri="{BB962C8B-B14F-4D97-AF65-F5344CB8AC3E}">
        <p14:creationId xmlns:p14="http://schemas.microsoft.com/office/powerpoint/2010/main" val="595936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138A92-28F2-23FA-7CB1-64B1F27A9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D25866-F15D-40A4-AEC5-47C044637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DCB8E995-36E8-40B6-82D4-F52DE2987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DF54AEB5-68B5-46AE-B8F0-EEBE5DFED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E3F708CB-F094-4EE7-8AD5-A462F1DF8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ECFCFB22-E8B5-4FAC-A354-E7E0CE6F2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ED1DB3B4-A6DC-476F-986E-DF361EE84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4EE13DFA-3489-4DE6-9154-34D9CB400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5CD12D51-F9A8-4CC9-B9C9-206EAFD8C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266B326C-1178-40F9-A265-6067D363B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12F3B319-F00B-4755-BC54-95511E21D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3079D7BD-8A3F-47F6-8407-D9DA96FF3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1F97C31C-8585-43FB-924B-8ADD65123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A33E1C89-7E74-49BF-A5D1-9A352ED03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4A17ED-96AA-44A6-A050-E1A7A1CDD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2" name="Freeform 27">
              <a:extLst>
                <a:ext uri="{FF2B5EF4-FFF2-40B4-BE49-F238E27FC236}">
                  <a16:creationId xmlns:a16="http://schemas.microsoft.com/office/drawing/2014/main" id="{FBB2A87E-3E24-4A6F-9FD8-0F1436D4D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8">
              <a:extLst>
                <a:ext uri="{FF2B5EF4-FFF2-40B4-BE49-F238E27FC236}">
                  <a16:creationId xmlns:a16="http://schemas.microsoft.com/office/drawing/2014/main" id="{257F945B-2AA3-4328-BFF5-20DE64011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9">
              <a:extLst>
                <a:ext uri="{FF2B5EF4-FFF2-40B4-BE49-F238E27FC236}">
                  <a16:creationId xmlns:a16="http://schemas.microsoft.com/office/drawing/2014/main" id="{E1A7230F-6A6F-403C-9D83-7176E2852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E33E315A-9CB0-460E-A8B7-0A064BBFA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22CAAD33-CFAD-4E61-82AE-0C6F83853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32">
              <a:extLst>
                <a:ext uri="{FF2B5EF4-FFF2-40B4-BE49-F238E27FC236}">
                  <a16:creationId xmlns:a16="http://schemas.microsoft.com/office/drawing/2014/main" id="{1A20E13C-2540-4000-A13B-8F781100E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51EF0A01-E03D-448B-B12E-D5BFC6D0D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34">
              <a:extLst>
                <a:ext uri="{FF2B5EF4-FFF2-40B4-BE49-F238E27FC236}">
                  <a16:creationId xmlns:a16="http://schemas.microsoft.com/office/drawing/2014/main" id="{58286A03-168E-477B-8876-2C53E4950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5">
              <a:extLst>
                <a:ext uri="{FF2B5EF4-FFF2-40B4-BE49-F238E27FC236}">
                  <a16:creationId xmlns:a16="http://schemas.microsoft.com/office/drawing/2014/main" id="{3DFFC705-1899-4E4C-AE76-F85BAF2F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6">
              <a:extLst>
                <a:ext uri="{FF2B5EF4-FFF2-40B4-BE49-F238E27FC236}">
                  <a16:creationId xmlns:a16="http://schemas.microsoft.com/office/drawing/2014/main" id="{01C9598D-BDF6-4A24-83B6-4DCA4D134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7">
              <a:extLst>
                <a:ext uri="{FF2B5EF4-FFF2-40B4-BE49-F238E27FC236}">
                  <a16:creationId xmlns:a16="http://schemas.microsoft.com/office/drawing/2014/main" id="{950C8213-67CD-4DEF-AA44-8BB310139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2016FE1D-E3EB-4CF6-809B-159872CC7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CE6C63DC-BAE4-42B6-8FDF-F6467C2D2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5BD23F8E-2E78-4C84-8EFB-FE6C8ACB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317EBE3-FF86-4DA1-BC9A-331F7F214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A03E380-9CD1-4ABA-A763-9F9D252B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2">
              <a:lumMod val="90000"/>
            </a:schemeClr>
          </a:solidFill>
        </p:grpSpPr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66E01B84-4C2B-4DE5-90C8-9C4001A75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64CE5A7A-D5C5-4FE5-860C-0B5748FD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016A7D2A-6EEA-47B8-A763-7D82E41B3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E758F6E7-6DEC-48D0-ACB1-E5E26B13E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B56657FF-C027-42E7-859B-902929B6F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79047F2A-5978-46C6-B3A2-54AAC213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F3BE8FD1-0A72-4640-AC7A-2E057273F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752FC782-A372-4D11-B20D-958955E5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AA00B2F1-BEE2-444A-8249-C8E3212C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E7F5747E-514B-4CF7-B6B0-DAD714909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931614BB-1593-40ED-8113-2BD11870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2691871F-F15C-4E19-BC9C-78E5748D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2F5ACB8-090E-8887-6569-1DB7687F5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103" y="1318591"/>
            <a:ext cx="5800929" cy="42208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>
                <a:solidFill>
                  <a:schemeClr val="tx2">
                    <a:lumMod val="75000"/>
                  </a:schemeClr>
                </a:solidFill>
              </a:rPr>
              <a:t>Questions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4D43EC1-35FA-4FC3-8526-F655CEB09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7196" y="1871831"/>
            <a:ext cx="0" cy="3200400"/>
          </a:xfrm>
          <a:prstGeom prst="line">
            <a:avLst/>
          </a:prstGeom>
          <a:ln w="158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662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F7E42047-F7E7-4687-BBE0-D4BDC8E77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D6F839A-C8D9-4FBC-8EFD-9E56D12F4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06785" y="228600"/>
            <a:ext cx="2851523" cy="6638625"/>
            <a:chOff x="2487613" y="285750"/>
            <a:chExt cx="2428875" cy="5654676"/>
          </a:xfrm>
        </p:grpSpPr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D1F0D09B-BA85-41B1-A8DE-73728B72E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FB2D0F0C-3A27-4FC3-A6A3-D2095D9B2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FA1C69EF-E6E6-4BDD-B62F-637FC9F3C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75B4F36E-07F6-4E6F-A9D9-A7F6D9585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7D9136C7-12F1-4F21-A438-ED7668DDF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C718EF12-B769-45D9-9B6E-7AEAA3108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id="{534EAD53-3968-459E-B27C-09126A0FE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67658BFE-59E2-4A2D-9E8A-18F81C350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3FEC8A9E-385D-4407-9671-E30238022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EFC82234-632C-4B76-A8FF-2C9C0DCA6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21">
              <a:extLst>
                <a:ext uri="{FF2B5EF4-FFF2-40B4-BE49-F238E27FC236}">
                  <a16:creationId xmlns:a16="http://schemas.microsoft.com/office/drawing/2014/main" id="{662A4DB3-C195-4230-953D-307E4100F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22">
              <a:extLst>
                <a:ext uri="{FF2B5EF4-FFF2-40B4-BE49-F238E27FC236}">
                  <a16:creationId xmlns:a16="http://schemas.microsoft.com/office/drawing/2014/main" id="{94D310CF-9541-4CD7-855B-E2E1EF343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0EDA856-A216-4EEC-9AB6-A59FFC703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47733" y="-786"/>
            <a:ext cx="2356675" cy="6854040"/>
            <a:chOff x="6627813" y="194833"/>
            <a:chExt cx="1952625" cy="5678918"/>
          </a:xfrm>
        </p:grpSpPr>
        <p:sp>
          <p:nvSpPr>
            <p:cNvPr id="62" name="Freeform 27">
              <a:extLst>
                <a:ext uri="{FF2B5EF4-FFF2-40B4-BE49-F238E27FC236}">
                  <a16:creationId xmlns:a16="http://schemas.microsoft.com/office/drawing/2014/main" id="{36F815B8-AFA8-45E9-A3D1-977F2D19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28">
              <a:extLst>
                <a:ext uri="{FF2B5EF4-FFF2-40B4-BE49-F238E27FC236}">
                  <a16:creationId xmlns:a16="http://schemas.microsoft.com/office/drawing/2014/main" id="{5D8FF653-8B3F-4B96-904D-1A4482EAEE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29">
              <a:extLst>
                <a:ext uri="{FF2B5EF4-FFF2-40B4-BE49-F238E27FC236}">
                  <a16:creationId xmlns:a16="http://schemas.microsoft.com/office/drawing/2014/main" id="{4DD2E775-AB45-4AF1-B5B7-54948CFB9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30">
              <a:extLst>
                <a:ext uri="{FF2B5EF4-FFF2-40B4-BE49-F238E27FC236}">
                  <a16:creationId xmlns:a16="http://schemas.microsoft.com/office/drawing/2014/main" id="{7BDE7E7B-E3AA-4A24-8F9D-CE77C96CA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31">
              <a:extLst>
                <a:ext uri="{FF2B5EF4-FFF2-40B4-BE49-F238E27FC236}">
                  <a16:creationId xmlns:a16="http://schemas.microsoft.com/office/drawing/2014/main" id="{D129CAA9-35E5-48CE-88AE-9806695CB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32">
              <a:extLst>
                <a:ext uri="{FF2B5EF4-FFF2-40B4-BE49-F238E27FC236}">
                  <a16:creationId xmlns:a16="http://schemas.microsoft.com/office/drawing/2014/main" id="{A73989FF-4EFF-4181-81A4-72EF2E67D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33">
              <a:extLst>
                <a:ext uri="{FF2B5EF4-FFF2-40B4-BE49-F238E27FC236}">
                  <a16:creationId xmlns:a16="http://schemas.microsoft.com/office/drawing/2014/main" id="{8C2C17BD-8FA0-4F42-B2CD-5E5A9F542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34">
              <a:extLst>
                <a:ext uri="{FF2B5EF4-FFF2-40B4-BE49-F238E27FC236}">
                  <a16:creationId xmlns:a16="http://schemas.microsoft.com/office/drawing/2014/main" id="{EEE99CF3-AD71-46FB-8E7D-67825F7816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D0F9D5ED-7591-4E88-9FDA-4C1DC47E9D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36">
              <a:extLst>
                <a:ext uri="{FF2B5EF4-FFF2-40B4-BE49-F238E27FC236}">
                  <a16:creationId xmlns:a16="http://schemas.microsoft.com/office/drawing/2014/main" id="{88FA7C13-D80D-4514-B9DB-87AE076AC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202C78DF-D842-450B-A87D-E035719E4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A4789F83-2423-47F8-8958-48E477BAE0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D9B4F3A-AE4E-DC0D-5A93-EFE590464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9520" y="624110"/>
            <a:ext cx="6845092" cy="1280890"/>
          </a:xfrm>
        </p:spPr>
        <p:txBody>
          <a:bodyPr>
            <a:normAutofit/>
          </a:bodyPr>
          <a:lstStyle/>
          <a:p>
            <a:r>
              <a:rPr lang="en-US"/>
              <a:t>Project Overview</a:t>
            </a:r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C509E7A-337A-4664-BEC2-03F9BCA0A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1632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7" name="Freeform 11">
            <a:extLst>
              <a:ext uri="{FF2B5EF4-FFF2-40B4-BE49-F238E27FC236}">
                <a16:creationId xmlns:a16="http://schemas.microsoft.com/office/drawing/2014/main" id="{D9AB99AB-E300-4B19-97C3-9A12EA3C7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2716320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80D02C-01D5-E02B-8677-7E7890D5FC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349" r="2098"/>
          <a:stretch/>
        </p:blipFill>
        <p:spPr>
          <a:xfrm>
            <a:off x="0" y="-9225"/>
            <a:ext cx="2891875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593E5-A774-7D71-D95B-9340A1946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67" y="2133600"/>
            <a:ext cx="6847944" cy="3777622"/>
          </a:xfrm>
        </p:spPr>
        <p:txBody>
          <a:bodyPr>
            <a:normAutofit/>
          </a:bodyPr>
          <a:lstStyle/>
          <a:p>
            <a:pPr marL="0" indent="0">
              <a:spcBef>
                <a:spcPts val="300"/>
              </a:spcBef>
              <a:buNone/>
            </a:pPr>
            <a:r>
              <a:rPr lang="en-CA" b="1" i="0">
                <a:effectLst/>
                <a:latin typeface="Inter"/>
              </a:rPr>
              <a:t>Objective</a:t>
            </a:r>
            <a:r>
              <a:rPr lang="en-CA" b="0" i="0">
                <a:effectLst/>
                <a:latin typeface="Inter"/>
              </a:rPr>
              <a:t>: Develop a system to monitor temperature and humidity in cannabis storage boxes.</a:t>
            </a:r>
            <a:br>
              <a:rPr lang="en-CA" b="0" i="0">
                <a:effectLst/>
                <a:latin typeface="Inter"/>
              </a:rPr>
            </a:br>
            <a:endParaRPr lang="en-CA" b="0" i="0">
              <a:effectLst/>
              <a:latin typeface="Inter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CA" b="1" i="0">
                <a:effectLst/>
                <a:latin typeface="Inter"/>
              </a:rPr>
              <a:t>Purpose</a:t>
            </a:r>
            <a:r>
              <a:rPr lang="en-CA" b="0" i="0">
                <a:effectLst/>
                <a:latin typeface="Inter"/>
              </a:rPr>
              <a:t>: Ensure optimal storage conditions for Summerleaf Saugeen’s products.</a:t>
            </a:r>
            <a:br>
              <a:rPr lang="en-CA" b="0" i="0">
                <a:effectLst/>
                <a:latin typeface="Inter"/>
              </a:rPr>
            </a:br>
            <a:endParaRPr lang="en-CA" b="0" i="0">
              <a:effectLst/>
              <a:latin typeface="Inter"/>
            </a:endParaRP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CA" b="1" i="0">
                <a:effectLst/>
                <a:latin typeface="Inter"/>
              </a:rPr>
              <a:t>Scope</a:t>
            </a:r>
            <a:r>
              <a:rPr lang="en-CA" b="0" i="0">
                <a:effectLst/>
                <a:latin typeface="Inter"/>
              </a:rPr>
              <a:t>:</a:t>
            </a:r>
          </a:p>
          <a:p>
            <a:pPr lvl="1">
              <a:spcBef>
                <a:spcPts val="300"/>
              </a:spcBef>
              <a:buFont typeface="Wingdings" pitchFamily="2" charset="2"/>
              <a:buChar char="Ø"/>
            </a:pPr>
            <a:r>
              <a:rPr lang="en-CA" b="0" i="0">
                <a:effectLst/>
                <a:latin typeface="Inter"/>
              </a:rPr>
              <a:t>Design and build a sensor-based monitoring system.</a:t>
            </a:r>
          </a:p>
          <a:p>
            <a:pPr lvl="1">
              <a:spcBef>
                <a:spcPts val="300"/>
              </a:spcBef>
              <a:buFont typeface="Wingdings" pitchFamily="2" charset="2"/>
              <a:buChar char="Ø"/>
            </a:pPr>
            <a:r>
              <a:rPr lang="en-CA" b="0" i="0">
                <a:effectLst/>
                <a:latin typeface="Inter"/>
              </a:rPr>
              <a:t>Collect, store, and visualize data.</a:t>
            </a:r>
          </a:p>
          <a:p>
            <a:pPr lvl="1">
              <a:spcBef>
                <a:spcPts val="300"/>
              </a:spcBef>
              <a:buFont typeface="Wingdings" pitchFamily="2" charset="2"/>
              <a:buChar char="Ø"/>
            </a:pPr>
            <a:r>
              <a:rPr lang="en-CA" b="0" i="0">
                <a:effectLst/>
                <a:latin typeface="Inter"/>
              </a:rPr>
              <a:t>Provide a user-friendly solution for the business.</a:t>
            </a:r>
          </a:p>
        </p:txBody>
      </p:sp>
    </p:spTree>
    <p:extLst>
      <p:ext uri="{BB962C8B-B14F-4D97-AF65-F5344CB8AC3E}">
        <p14:creationId xmlns:p14="http://schemas.microsoft.com/office/powerpoint/2010/main" val="443528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B433EA-D74E-D67A-E001-198C5D884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D9851E3A-A987-4859-9987-B13096D97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B12D296-A22C-4E21-9C75-3E67301E7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06785" y="228600"/>
            <a:ext cx="2851523" cy="6638625"/>
            <a:chOff x="2487613" y="285750"/>
            <a:chExt cx="2428875" cy="5654676"/>
          </a:xfrm>
        </p:grpSpPr>
        <p:sp>
          <p:nvSpPr>
            <p:cNvPr id="85" name="Freeform 11">
              <a:extLst>
                <a:ext uri="{FF2B5EF4-FFF2-40B4-BE49-F238E27FC236}">
                  <a16:creationId xmlns:a16="http://schemas.microsoft.com/office/drawing/2014/main" id="{1A1238F3-0B39-40D0-8C3F-BDBAAE1E3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604D379A-6934-4295-9EF2-BDD404CB5C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13">
              <a:extLst>
                <a:ext uri="{FF2B5EF4-FFF2-40B4-BE49-F238E27FC236}">
                  <a16:creationId xmlns:a16="http://schemas.microsoft.com/office/drawing/2014/main" id="{3C1E9A55-61F7-4040-8274-782A429D8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14">
              <a:extLst>
                <a:ext uri="{FF2B5EF4-FFF2-40B4-BE49-F238E27FC236}">
                  <a16:creationId xmlns:a16="http://schemas.microsoft.com/office/drawing/2014/main" id="{6DBD7D8E-F59B-4CA6-93DC-2D936BC79C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15">
              <a:extLst>
                <a:ext uri="{FF2B5EF4-FFF2-40B4-BE49-F238E27FC236}">
                  <a16:creationId xmlns:a16="http://schemas.microsoft.com/office/drawing/2014/main" id="{5A2E5C3E-887D-4D86-8D20-C306EEA89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983E4218-35DF-4531-9FFB-196FE4A70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17">
              <a:extLst>
                <a:ext uri="{FF2B5EF4-FFF2-40B4-BE49-F238E27FC236}">
                  <a16:creationId xmlns:a16="http://schemas.microsoft.com/office/drawing/2014/main" id="{8D0B9266-FB4F-4A11-9906-D88930267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18">
              <a:extLst>
                <a:ext uri="{FF2B5EF4-FFF2-40B4-BE49-F238E27FC236}">
                  <a16:creationId xmlns:a16="http://schemas.microsoft.com/office/drawing/2014/main" id="{4D68D567-E1FF-4421-A5A7-0FB5B6CCF3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19">
              <a:extLst>
                <a:ext uri="{FF2B5EF4-FFF2-40B4-BE49-F238E27FC236}">
                  <a16:creationId xmlns:a16="http://schemas.microsoft.com/office/drawing/2014/main" id="{162E82F3-E7FB-46D6-A67C-19F349F67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20">
              <a:extLst>
                <a:ext uri="{FF2B5EF4-FFF2-40B4-BE49-F238E27FC236}">
                  <a16:creationId xmlns:a16="http://schemas.microsoft.com/office/drawing/2014/main" id="{29237D49-4974-49A3-ADFD-719D2A3775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21">
              <a:extLst>
                <a:ext uri="{FF2B5EF4-FFF2-40B4-BE49-F238E27FC236}">
                  <a16:creationId xmlns:a16="http://schemas.microsoft.com/office/drawing/2014/main" id="{15684C6D-1CAF-400F-AFB5-24C18BE66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22">
              <a:extLst>
                <a:ext uri="{FF2B5EF4-FFF2-40B4-BE49-F238E27FC236}">
                  <a16:creationId xmlns:a16="http://schemas.microsoft.com/office/drawing/2014/main" id="{D71E86AF-F2C2-497D-8C63-1A633C0569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8FCB706A-A0EA-484D-93DC-B2CED03BD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47733" y="-786"/>
            <a:ext cx="2356675" cy="6854040"/>
            <a:chOff x="6627813" y="194833"/>
            <a:chExt cx="1952625" cy="5678918"/>
          </a:xfrm>
        </p:grpSpPr>
        <p:sp>
          <p:nvSpPr>
            <p:cNvPr id="99" name="Freeform 27">
              <a:extLst>
                <a:ext uri="{FF2B5EF4-FFF2-40B4-BE49-F238E27FC236}">
                  <a16:creationId xmlns:a16="http://schemas.microsoft.com/office/drawing/2014/main" id="{A78D4A50-94B5-4EAE-B4AF-79D6DE9A2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28">
              <a:extLst>
                <a:ext uri="{FF2B5EF4-FFF2-40B4-BE49-F238E27FC236}">
                  <a16:creationId xmlns:a16="http://schemas.microsoft.com/office/drawing/2014/main" id="{F465FEEF-4A9D-48D0-AD78-3F03C5153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29">
              <a:extLst>
                <a:ext uri="{FF2B5EF4-FFF2-40B4-BE49-F238E27FC236}">
                  <a16:creationId xmlns:a16="http://schemas.microsoft.com/office/drawing/2014/main" id="{0B9FF3DB-CBEC-4D4E-B28F-CABCB9980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30">
              <a:extLst>
                <a:ext uri="{FF2B5EF4-FFF2-40B4-BE49-F238E27FC236}">
                  <a16:creationId xmlns:a16="http://schemas.microsoft.com/office/drawing/2014/main" id="{45BC3B0B-20C8-4F1E-8120-9E6C5BA8D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31">
              <a:extLst>
                <a:ext uri="{FF2B5EF4-FFF2-40B4-BE49-F238E27FC236}">
                  <a16:creationId xmlns:a16="http://schemas.microsoft.com/office/drawing/2014/main" id="{C2D0EEAB-704C-4DBC-A730-7F8FFBEFC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32">
              <a:extLst>
                <a:ext uri="{FF2B5EF4-FFF2-40B4-BE49-F238E27FC236}">
                  <a16:creationId xmlns:a16="http://schemas.microsoft.com/office/drawing/2014/main" id="{8ADC598E-AAD3-4049-A1F7-D6BA278761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33">
              <a:extLst>
                <a:ext uri="{FF2B5EF4-FFF2-40B4-BE49-F238E27FC236}">
                  <a16:creationId xmlns:a16="http://schemas.microsoft.com/office/drawing/2014/main" id="{080514FC-72C0-4BBE-8376-E2DD52C79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34">
              <a:extLst>
                <a:ext uri="{FF2B5EF4-FFF2-40B4-BE49-F238E27FC236}">
                  <a16:creationId xmlns:a16="http://schemas.microsoft.com/office/drawing/2014/main" id="{B76B3E91-F388-454F-8306-D64D088958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35">
              <a:extLst>
                <a:ext uri="{FF2B5EF4-FFF2-40B4-BE49-F238E27FC236}">
                  <a16:creationId xmlns:a16="http://schemas.microsoft.com/office/drawing/2014/main" id="{A24F85CC-2609-497D-A3BE-D128CE9E2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36">
              <a:extLst>
                <a:ext uri="{FF2B5EF4-FFF2-40B4-BE49-F238E27FC236}">
                  <a16:creationId xmlns:a16="http://schemas.microsoft.com/office/drawing/2014/main" id="{026D0D91-F7BF-49FB-90D4-56B7B0FF8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37">
              <a:extLst>
                <a:ext uri="{FF2B5EF4-FFF2-40B4-BE49-F238E27FC236}">
                  <a16:creationId xmlns:a16="http://schemas.microsoft.com/office/drawing/2014/main" id="{E3F29555-7107-4106-81BD-CA8763BD6F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38">
              <a:extLst>
                <a:ext uri="{FF2B5EF4-FFF2-40B4-BE49-F238E27FC236}">
                  <a16:creationId xmlns:a16="http://schemas.microsoft.com/office/drawing/2014/main" id="{68AF4D70-6597-4A7A-ABDD-30A8178BB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0BFC7AE-97EE-7770-094F-8D46FDACE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9520" y="624110"/>
            <a:ext cx="6845092" cy="1280890"/>
          </a:xfrm>
        </p:spPr>
        <p:txBody>
          <a:bodyPr>
            <a:normAutofit/>
          </a:bodyPr>
          <a:lstStyle/>
          <a:p>
            <a:r>
              <a:rPr lang="en-US" dirty="0"/>
              <a:t>Project background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71D8553-2EA7-406A-A46F-8B3986C25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1632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4" name="Freeform 11">
            <a:extLst>
              <a:ext uri="{FF2B5EF4-FFF2-40B4-BE49-F238E27FC236}">
                <a16:creationId xmlns:a16="http://schemas.microsoft.com/office/drawing/2014/main" id="{5DE9A097-EFD3-4BA8-A9ED-6A278D3C8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2716320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F88670-7A6E-FCB8-6182-39EAFA1EC1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" r="-6" b="-6"/>
          <a:stretch/>
        </p:blipFill>
        <p:spPr>
          <a:xfrm>
            <a:off x="20" y="-192427"/>
            <a:ext cx="2878025" cy="36214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99B36D-AC6D-89EF-3D2B-6BF08FC9CF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2" b="6942"/>
          <a:stretch/>
        </p:blipFill>
        <p:spPr>
          <a:xfrm>
            <a:off x="19" y="3429000"/>
            <a:ext cx="2878809" cy="3595392"/>
          </a:xfrm>
          <a:prstGeom prst="rect">
            <a:avLst/>
          </a:prstGeom>
        </p:spPr>
      </p:pic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8ED4CAA9-D1DB-4EAE-88BD-A149B54F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429000"/>
            <a:ext cx="2733254" cy="0"/>
          </a:xfrm>
          <a:prstGeom prst="line">
            <a:avLst/>
          </a:prstGeom>
          <a:ln w="50800" cap="flat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42F34-3EAF-7039-30A9-555E2A9B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67" y="2133600"/>
            <a:ext cx="6847944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Local cannabis store (</a:t>
            </a:r>
            <a:r>
              <a:rPr lang="en-US" err="1"/>
              <a:t>Summerleaf</a:t>
            </a:r>
            <a:r>
              <a:rPr lang="en-US"/>
              <a:t> Saugeen) has concerns on humidity in storage room, where cannabis products are stored in storage boxes. </a:t>
            </a:r>
          </a:p>
          <a:p>
            <a:pPr marL="0" indent="0">
              <a:buNone/>
            </a:pPr>
            <a:r>
              <a:rPr lang="en-US"/>
              <a:t>Cannabis products should be stored between </a:t>
            </a:r>
            <a:r>
              <a:rPr lang="en-CA" i="0">
                <a:effectLst/>
              </a:rPr>
              <a:t>15-21°C and 55-62% humidity.</a:t>
            </a:r>
          </a:p>
          <a:p>
            <a:pPr marL="0" indent="0">
              <a:buNone/>
            </a:pPr>
            <a:r>
              <a:rPr lang="en-CA"/>
              <a:t>Store owner would like to be able to monitor the temperature of each storage container and ideally get notified if the temperature or humidity falls outside of the above-mentioned threshold.</a:t>
            </a:r>
          </a:p>
          <a:p>
            <a:pPr marL="0" indent="0">
              <a:buNone/>
            </a:pPr>
            <a:endParaRPr lang="en-CA" i="0">
              <a:effectLst/>
            </a:endParaRP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336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A3E340-0E7D-7036-C7A7-A8454ADCF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A46F010-D160-4609-8979-FFD8C1EA6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FF910-7459-EA23-B496-615A03256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062" y="624110"/>
            <a:ext cx="8131550" cy="1280890"/>
          </a:xfrm>
        </p:spPr>
        <p:txBody>
          <a:bodyPr>
            <a:normAutofit/>
          </a:bodyPr>
          <a:lstStyle/>
          <a:p>
            <a:r>
              <a:rPr lang="en-US" dirty="0"/>
              <a:t>Project Plan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B8C4F6-C3AC-4C94-8EC7-E4F7B7E9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B789310-9859-4942-98C8-3D2F12AAA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FE9E5460-2AA9-4786-B69C-23DBEF356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E344A2AF-3860-4427-B13E-98021C17A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DDBDD44E-1DC0-48AB-8FEC-E098D9197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3151FF3E-5E3F-4D82-A684-0003BACEA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C6CBF27E-7F0C-4489-95A7-82DE1C046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233BE304-221E-425E-A484-4B2E5F405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10D5734E-EAEA-4A08-86A9-39BD5563E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4D47FE86-98D1-4E35-86E4-16E9A19A6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F00661F9-B224-4DB1-8EFB-ABF9402BD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679DCB4E-8D36-4B7A-AF0C-8399F113A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4FAD51F6-D24C-4FD6-BEAE-41F0E5A82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87AC773F-6D31-458A-9DD7-76566C8A9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1CEC7A-E419-4950-AA57-B00546C29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7AE7DCD1-5235-45E8-B229-15A3E3962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C82E58C3-65A5-4079-BF94-E675AA41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7AABE1FA-6DC8-4A47-AC5C-F05B9C111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17BB7298-8900-4C67-B800-BD241F019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EE3442F8-53C2-490C-94EF-E423ECB95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3DBEA916-8B10-493A-8CBF-9B5FA2A4A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248DB27B-F9EA-4F81-A746-7D57B768E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998E5C90-2A81-4013-AE09-2023B4407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86A8318B-7607-4519-8EEB-C7DD50965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5009FB1B-4865-45DB-8727-F012E3ACA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5B209B64-3A98-4B1A-857A-2368AFED6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EB3B5D03-7AE3-411C-A820-6844E7D0C6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" name="Freeform 11">
            <a:extLst>
              <a:ext uri="{FF2B5EF4-FFF2-40B4-BE49-F238E27FC236}">
                <a16:creationId xmlns:a16="http://schemas.microsoft.com/office/drawing/2014/main" id="{91328346-8BAD-4616-B50B-5CFDA5648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411452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80410-DEF4-6767-B9F3-121FA6791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062" y="2133600"/>
            <a:ext cx="8131550" cy="3777622"/>
          </a:xfrm>
        </p:spPr>
        <p:txBody>
          <a:bodyPr>
            <a:normAutofit/>
          </a:bodyPr>
          <a:lstStyle/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CA" sz="2400" b="1" i="0" dirty="0">
                <a:effectLst/>
                <a:latin typeface="Inter"/>
              </a:rPr>
              <a:t>Phases</a:t>
            </a:r>
            <a:r>
              <a:rPr lang="en-CA" sz="2400" b="0" i="0" dirty="0">
                <a:effectLst/>
                <a:latin typeface="Inter"/>
              </a:rPr>
              <a:t>: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sz="2000" b="0" i="0" dirty="0">
                <a:effectLst/>
                <a:latin typeface="Inter"/>
              </a:rPr>
              <a:t>Research and Requirements Gathering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sz="2000" b="0" i="0" dirty="0">
                <a:effectLst/>
                <a:latin typeface="Inter"/>
              </a:rPr>
              <a:t>System Design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sz="2000" b="0" i="0" dirty="0">
                <a:effectLst/>
                <a:latin typeface="Inter"/>
              </a:rPr>
              <a:t>Prototyping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sz="2000" b="0" i="0" dirty="0">
                <a:effectLst/>
                <a:latin typeface="Inter"/>
              </a:rPr>
              <a:t>Implementation 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sz="2000" b="0" i="0" dirty="0">
                <a:effectLst/>
                <a:latin typeface="Inter"/>
              </a:rPr>
              <a:t>Data Management and Visualization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sz="2000" b="0" i="0" dirty="0">
                <a:effectLst/>
                <a:latin typeface="Inter"/>
              </a:rPr>
              <a:t>Testing and Validation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sz="2000" b="0" i="0" dirty="0">
                <a:effectLst/>
                <a:latin typeface="Inter"/>
              </a:rPr>
              <a:t>Deployment and Maintenance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451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87E28-543C-F177-19F2-8D1A5940D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and Requirements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0D8830D4-5FF1-1E82-4EF6-96DEB3C9FC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0966112"/>
              </p:ext>
            </p:extLst>
          </p:nvPr>
        </p:nvGraphicFramePr>
        <p:xfrm>
          <a:off x="2341999" y="1775364"/>
          <a:ext cx="5246818" cy="4168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07617FB-4D23-33C4-1C4A-3B166AE819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5812" y="2075934"/>
            <a:ext cx="2916741" cy="40530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1E7859-D776-E8F2-C9D7-BA88E4F52E89}"/>
              </a:ext>
            </a:extLst>
          </p:cNvPr>
          <p:cNvSpPr txBox="1"/>
          <p:nvPr/>
        </p:nvSpPr>
        <p:spPr>
          <a:xfrm>
            <a:off x="7423753" y="4077103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gateway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FE175-F2E7-E0E0-6C49-1ACC30B3F890}"/>
              </a:ext>
            </a:extLst>
          </p:cNvPr>
          <p:cNvSpPr txBox="1"/>
          <p:nvPr/>
        </p:nvSpPr>
        <p:spPr>
          <a:xfrm>
            <a:off x="7771509" y="3429000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sensor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443495C-C662-FFEF-55BD-801D3229B018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647070" y="3613666"/>
            <a:ext cx="323935" cy="4634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E451A73-488E-6CE9-58A5-D56767BB6D51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623120" y="4261769"/>
            <a:ext cx="805085" cy="5065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915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FFC5DE-BADF-3D2F-3011-0B466B42F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A46F010-D160-4609-8979-FFD8C1EA6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FD0DC8-7AB1-E8E9-BBBE-929184D92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062" y="624110"/>
            <a:ext cx="8131550" cy="1280890"/>
          </a:xfrm>
        </p:spPr>
        <p:txBody>
          <a:bodyPr>
            <a:normAutofit/>
          </a:bodyPr>
          <a:lstStyle/>
          <a:p>
            <a:r>
              <a:rPr lang="en-US" dirty="0"/>
              <a:t>System Design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B8C4F6-C3AC-4C94-8EC7-E4F7B7E9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B789310-9859-4942-98C8-3D2F12AAA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FE9E5460-2AA9-4786-B69C-23DBEF356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E344A2AF-3860-4427-B13E-98021C17A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DDBDD44E-1DC0-48AB-8FEC-E098D9197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3151FF3E-5E3F-4D82-A684-0003BACEA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C6CBF27E-7F0C-4489-95A7-82DE1C046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233BE304-221E-425E-A484-4B2E5F405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10D5734E-EAEA-4A08-86A9-39BD5563E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4D47FE86-98D1-4E35-86E4-16E9A19A6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F00661F9-B224-4DB1-8EFB-ABF9402BD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679DCB4E-8D36-4B7A-AF0C-8399F113A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4FAD51F6-D24C-4FD6-BEAE-41F0E5A82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87AC773F-6D31-458A-9DD7-76566C8A9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1CEC7A-E419-4950-AA57-B00546C29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7AE7DCD1-5235-45E8-B229-15A3E3962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C82E58C3-65A5-4079-BF94-E675AA41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7AABE1FA-6DC8-4A47-AC5C-F05B9C111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17BB7298-8900-4C67-B800-BD241F019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EE3442F8-53C2-490C-94EF-E423ECB95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3DBEA916-8B10-493A-8CBF-9B5FA2A4A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248DB27B-F9EA-4F81-A746-7D57B768E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998E5C90-2A81-4013-AE09-2023B4407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86A8318B-7607-4519-8EEB-C7DD50965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5009FB1B-4865-45DB-8727-F012E3ACA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5B209B64-3A98-4B1A-857A-2368AFED6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EB3B5D03-7AE3-411C-A820-6844E7D0C6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" name="Freeform 11">
            <a:extLst>
              <a:ext uri="{FF2B5EF4-FFF2-40B4-BE49-F238E27FC236}">
                <a16:creationId xmlns:a16="http://schemas.microsoft.com/office/drawing/2014/main" id="{91328346-8BAD-4616-B50B-5CFDA5648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411452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76775-1853-02CD-742F-7806B07F8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062" y="2133600"/>
            <a:ext cx="8131550" cy="3777622"/>
          </a:xfrm>
        </p:spPr>
        <p:txBody>
          <a:bodyPr>
            <a:normAutofit/>
          </a:bodyPr>
          <a:lstStyle/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CA" b="1" i="0">
                <a:effectLst/>
                <a:latin typeface="Inter"/>
              </a:rPr>
              <a:t>Hardware Design</a:t>
            </a:r>
            <a:endParaRPr lang="en-CA" b="0" i="0">
              <a:effectLst/>
              <a:latin typeface="Inter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b="0" i="0">
                <a:effectLst/>
                <a:latin typeface="Inter"/>
              </a:rPr>
              <a:t>Bluetooth sensors placed inside storage boxes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b="0" i="0">
                <a:effectLst/>
                <a:latin typeface="Inter"/>
              </a:rPr>
              <a:t>Sensor Gateway placed in room with BT connectivity to sensor and WIFI to cloud</a:t>
            </a:r>
            <a:br>
              <a:rPr lang="en-CA" b="0" i="0">
                <a:effectLst/>
                <a:latin typeface="Inter"/>
              </a:rPr>
            </a:br>
            <a:endParaRPr lang="en-CA" b="0" i="0">
              <a:effectLst/>
              <a:latin typeface="Inter"/>
            </a:endParaRP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CA" b="1" i="0">
                <a:effectLst/>
                <a:latin typeface="Inter"/>
              </a:rPr>
              <a:t>Software Design</a:t>
            </a:r>
            <a:endParaRPr lang="en-CA" b="0" i="0">
              <a:effectLst/>
              <a:latin typeface="Inter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b="0" i="0">
                <a:effectLst/>
                <a:latin typeface="Inter"/>
              </a:rPr>
              <a:t>Python code to periodically read sensor data via Sensor provide cloud API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b="0" i="0">
                <a:effectLst/>
                <a:latin typeface="Inter"/>
              </a:rPr>
              <a:t>Data stored in MS SQL database on local PC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b="0" i="0">
                <a:effectLst/>
                <a:latin typeface="Inter"/>
              </a:rPr>
              <a:t>Simple dashboard for visualization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183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72349-2DA0-8305-C81A-49F5075F9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9CE8B-588F-1D7C-95A8-0F848B1D9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Design</a:t>
            </a:r>
          </a:p>
        </p:txBody>
      </p:sp>
      <p:pic>
        <p:nvPicPr>
          <p:cNvPr id="6" name="Graphic 5" descr="Wireless router outline">
            <a:extLst>
              <a:ext uri="{FF2B5EF4-FFF2-40B4-BE49-F238E27FC236}">
                <a16:creationId xmlns:a16="http://schemas.microsoft.com/office/drawing/2014/main" id="{ABF201F1-42D8-3DA2-5F87-CA7A18D65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93495" y="3339709"/>
            <a:ext cx="914400" cy="914400"/>
          </a:xfrm>
          <a:prstGeom prst="rect">
            <a:avLst/>
          </a:prstGeom>
        </p:spPr>
      </p:pic>
      <p:pic>
        <p:nvPicPr>
          <p:cNvPr id="8" name="Graphic 7" descr="Cloud outline">
            <a:extLst>
              <a:ext uri="{FF2B5EF4-FFF2-40B4-BE49-F238E27FC236}">
                <a16:creationId xmlns:a16="http://schemas.microsoft.com/office/drawing/2014/main" id="{9CE521B1-9357-B90A-3C39-8CCB03E2B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1611544"/>
            <a:ext cx="1507524" cy="12056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5B07BF-E955-27AD-10A5-AA0E7BF62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5175" y="3875144"/>
            <a:ext cx="914400" cy="90889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F917C19-D6D0-7028-54D8-26B62D63064C}"/>
              </a:ext>
            </a:extLst>
          </p:cNvPr>
          <p:cNvGrpSpPr/>
          <p:nvPr/>
        </p:nvGrpSpPr>
        <p:grpSpPr>
          <a:xfrm>
            <a:off x="2710691" y="5374718"/>
            <a:ext cx="1211828" cy="877792"/>
            <a:chOff x="6355937" y="5278559"/>
            <a:chExt cx="1211828" cy="87779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F2FCF7-243E-F4DF-8686-81592F559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55937" y="5435025"/>
              <a:ext cx="1211828" cy="72132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4BEA11E-FD2A-233F-0AC6-DD33337A6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60032" y="5278559"/>
              <a:ext cx="383319" cy="380893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03B22D-3055-6DA2-A287-5222CF8DE140}"/>
              </a:ext>
            </a:extLst>
          </p:cNvPr>
          <p:cNvGrpSpPr/>
          <p:nvPr/>
        </p:nvGrpSpPr>
        <p:grpSpPr>
          <a:xfrm>
            <a:off x="4074053" y="5316715"/>
            <a:ext cx="1211828" cy="877792"/>
            <a:chOff x="6355937" y="5278559"/>
            <a:chExt cx="1211828" cy="87779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E1522D4-0BFC-59A8-EA4D-99DC26BCB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55937" y="5435025"/>
              <a:ext cx="1211828" cy="72132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700F9DF-11AA-F665-6DD1-9ECB81884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60032" y="5278559"/>
              <a:ext cx="383319" cy="380893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9505DB9-8FD7-0594-7387-36330CE6C53B}"/>
              </a:ext>
            </a:extLst>
          </p:cNvPr>
          <p:cNvSpPr/>
          <p:nvPr/>
        </p:nvSpPr>
        <p:spPr>
          <a:xfrm>
            <a:off x="2224213" y="3194217"/>
            <a:ext cx="4683211" cy="330099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4ADDE03-3C96-CE8C-4421-1E5EE5BAA321}"/>
              </a:ext>
            </a:extLst>
          </p:cNvPr>
          <p:cNvCxnSpPr>
            <a:cxnSpLocks/>
            <a:stCxn id="11" idx="0"/>
            <a:endCxn id="10" idx="2"/>
          </p:cNvCxnSpPr>
          <p:nvPr/>
        </p:nvCxnSpPr>
        <p:spPr>
          <a:xfrm flipV="1">
            <a:off x="3206446" y="4784036"/>
            <a:ext cx="685929" cy="590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E3DBDD0-6A10-D75C-3BF4-D0C452C28440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4023127" y="4813037"/>
            <a:ext cx="546681" cy="503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A0695C5-536B-7231-3B46-AA7B92AF2452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4349575" y="4068123"/>
            <a:ext cx="543920" cy="261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DC8EBF7-57C5-5699-B647-A5B720B1E3A1}"/>
              </a:ext>
            </a:extLst>
          </p:cNvPr>
          <p:cNvGrpSpPr/>
          <p:nvPr/>
        </p:nvGrpSpPr>
        <p:grpSpPr>
          <a:xfrm>
            <a:off x="5472731" y="5310279"/>
            <a:ext cx="1211828" cy="877792"/>
            <a:chOff x="6355937" y="5278559"/>
            <a:chExt cx="1211828" cy="877792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3C69FFB-FFC4-8DB1-2EE4-75B526485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55937" y="5435025"/>
              <a:ext cx="1211828" cy="72132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A5D6C14-5AB9-8FA2-B544-96EC2BB93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60032" y="5278559"/>
              <a:ext cx="383319" cy="380893"/>
            </a:xfrm>
            <a:prstGeom prst="rect">
              <a:avLst/>
            </a:prstGeom>
          </p:spPr>
        </p:pic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59737C8-F177-FE33-2769-90B06D50D4F2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4155283" y="4766146"/>
            <a:ext cx="1813203" cy="544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147833E-B795-6220-3851-B0C9160DFD09}"/>
              </a:ext>
            </a:extLst>
          </p:cNvPr>
          <p:cNvCxnSpPr>
            <a:cxnSpLocks/>
          </p:cNvCxnSpPr>
          <p:nvPr/>
        </p:nvCxnSpPr>
        <p:spPr>
          <a:xfrm flipV="1">
            <a:off x="5399900" y="2536246"/>
            <a:ext cx="857046" cy="891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24E7FA-F523-A84C-8A9B-6ABDD54356BD}"/>
              </a:ext>
            </a:extLst>
          </p:cNvPr>
          <p:cNvSpPr txBox="1"/>
          <p:nvPr/>
        </p:nvSpPr>
        <p:spPr>
          <a:xfrm>
            <a:off x="5574087" y="3523206"/>
            <a:ext cx="117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Wifi</a:t>
            </a:r>
            <a:r>
              <a:rPr lang="en-US" sz="1600" dirty="0"/>
              <a:t> router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E1B1E5-DED9-5443-B930-AE78548C392A}"/>
              </a:ext>
            </a:extLst>
          </p:cNvPr>
          <p:cNvSpPr txBox="1"/>
          <p:nvPr/>
        </p:nvSpPr>
        <p:spPr>
          <a:xfrm>
            <a:off x="3081612" y="6169149"/>
            <a:ext cx="3196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Storage containers with sensor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F57725-278F-367A-DC94-F99E415861C4}"/>
              </a:ext>
            </a:extLst>
          </p:cNvPr>
          <p:cNvSpPr txBox="1"/>
          <p:nvPr/>
        </p:nvSpPr>
        <p:spPr>
          <a:xfrm>
            <a:off x="2328283" y="4178573"/>
            <a:ext cx="1083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Sensor</a:t>
            </a:r>
          </a:p>
          <a:p>
            <a:pPr algn="r"/>
            <a:r>
              <a:rPr lang="en-US" sz="1600" dirty="0"/>
              <a:t>gateway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8054F6-F6BD-0D37-9BD4-2BB46EAA234F}"/>
              </a:ext>
            </a:extLst>
          </p:cNvPr>
          <p:cNvSpPr txBox="1"/>
          <p:nvPr/>
        </p:nvSpPr>
        <p:spPr>
          <a:xfrm>
            <a:off x="4796253" y="4717830"/>
            <a:ext cx="1135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Bluetooth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AD27FC-8942-7FFB-CDA5-1CFC82D6F4B7}"/>
              </a:ext>
            </a:extLst>
          </p:cNvPr>
          <p:cNvSpPr txBox="1"/>
          <p:nvPr/>
        </p:nvSpPr>
        <p:spPr>
          <a:xfrm>
            <a:off x="4184489" y="3884134"/>
            <a:ext cx="622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047953E-2A4C-0D81-6CC3-8525894D17CA}"/>
              </a:ext>
            </a:extLst>
          </p:cNvPr>
          <p:cNvSpPr txBox="1"/>
          <p:nvPr/>
        </p:nvSpPr>
        <p:spPr>
          <a:xfrm>
            <a:off x="5358332" y="2599908"/>
            <a:ext cx="622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2C2B0F7-11D3-82CE-7854-3191C1060B6C}"/>
              </a:ext>
            </a:extLst>
          </p:cNvPr>
          <p:cNvSpPr txBox="1"/>
          <p:nvPr/>
        </p:nvSpPr>
        <p:spPr>
          <a:xfrm>
            <a:off x="5523247" y="1559727"/>
            <a:ext cx="2176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/>
              <a:t>SensorPush</a:t>
            </a:r>
            <a:r>
              <a:rPr lang="en-US" sz="1600" dirty="0"/>
              <a:t> Cloud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00CC5B-EBC7-A91B-C2DB-86100A8BEED3}"/>
              </a:ext>
            </a:extLst>
          </p:cNvPr>
          <p:cNvSpPr txBox="1"/>
          <p:nvPr/>
        </p:nvSpPr>
        <p:spPr>
          <a:xfrm>
            <a:off x="2211717" y="3181730"/>
            <a:ext cx="2558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Location: Store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62D5267-575C-AA32-0C09-F3E382200F1E}"/>
              </a:ext>
            </a:extLst>
          </p:cNvPr>
          <p:cNvSpPr/>
          <p:nvPr/>
        </p:nvSpPr>
        <p:spPr>
          <a:xfrm>
            <a:off x="7235100" y="3206704"/>
            <a:ext cx="4683211" cy="330099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355E8E-4FB2-D2A0-F9D4-FC35946D4033}"/>
              </a:ext>
            </a:extLst>
          </p:cNvPr>
          <p:cNvSpPr txBox="1"/>
          <p:nvPr/>
        </p:nvSpPr>
        <p:spPr>
          <a:xfrm>
            <a:off x="9340727" y="3231371"/>
            <a:ext cx="2558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Location: Office</a:t>
            </a:r>
          </a:p>
        </p:txBody>
      </p:sp>
      <p:pic>
        <p:nvPicPr>
          <p:cNvPr id="51" name="Graphic 50" descr="Database outline">
            <a:extLst>
              <a:ext uri="{FF2B5EF4-FFF2-40B4-BE49-F238E27FC236}">
                <a16:creationId xmlns:a16="http://schemas.microsoft.com/office/drawing/2014/main" id="{B69DBF79-5C62-4922-57D9-191DBF39DE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58276" y="5386632"/>
            <a:ext cx="621952" cy="621952"/>
          </a:xfrm>
          <a:prstGeom prst="rect">
            <a:avLst/>
          </a:prstGeom>
        </p:spPr>
      </p:pic>
      <p:pic>
        <p:nvPicPr>
          <p:cNvPr id="55" name="Graphic 54" descr="Computer outline">
            <a:extLst>
              <a:ext uri="{FF2B5EF4-FFF2-40B4-BE49-F238E27FC236}">
                <a16:creationId xmlns:a16="http://schemas.microsoft.com/office/drawing/2014/main" id="{6C791C22-B884-42A0-C9B2-DE99D81695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49845" y="4533662"/>
            <a:ext cx="749997" cy="749997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8FAD979-F74D-929D-8E6E-8D79A98AC725}"/>
              </a:ext>
            </a:extLst>
          </p:cNvPr>
          <p:cNvCxnSpPr>
            <a:cxnSpLocks/>
          </p:cNvCxnSpPr>
          <p:nvPr/>
        </p:nvCxnSpPr>
        <p:spPr>
          <a:xfrm>
            <a:off x="7537354" y="2536246"/>
            <a:ext cx="718299" cy="1138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Graphic 62" descr="Web design outline">
            <a:extLst>
              <a:ext uri="{FF2B5EF4-FFF2-40B4-BE49-F238E27FC236}">
                <a16:creationId xmlns:a16="http://schemas.microsoft.com/office/drawing/2014/main" id="{E2B33A95-0515-BC0B-71DC-5DF80CD438F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37883" y="3929409"/>
            <a:ext cx="573525" cy="573525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35B48146-5EE2-6CAB-1810-C9DB6B0E3341}"/>
              </a:ext>
            </a:extLst>
          </p:cNvPr>
          <p:cNvSpPr/>
          <p:nvPr/>
        </p:nvSpPr>
        <p:spPr>
          <a:xfrm>
            <a:off x="7641428" y="3674462"/>
            <a:ext cx="2222289" cy="2494687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05EDD9D-7B5A-B710-3EC3-2652F3384674}"/>
              </a:ext>
            </a:extLst>
          </p:cNvPr>
          <p:cNvSpPr txBox="1"/>
          <p:nvPr/>
        </p:nvSpPr>
        <p:spPr>
          <a:xfrm>
            <a:off x="8411408" y="4036466"/>
            <a:ext cx="870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Python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C7EBE91-FEA8-EFA3-2FE3-195AE19B1D44}"/>
              </a:ext>
            </a:extLst>
          </p:cNvPr>
          <p:cNvSpPr txBox="1"/>
          <p:nvPr/>
        </p:nvSpPr>
        <p:spPr>
          <a:xfrm>
            <a:off x="8365130" y="5521895"/>
            <a:ext cx="1176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Database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FCCE91B-3DD4-56F9-2E64-C3895872FA81}"/>
              </a:ext>
            </a:extLst>
          </p:cNvPr>
          <p:cNvSpPr txBox="1"/>
          <p:nvPr/>
        </p:nvSpPr>
        <p:spPr>
          <a:xfrm>
            <a:off x="9054253" y="3678951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Server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EE517B8-9737-5D5E-C9FB-AF18B58598F4}"/>
              </a:ext>
            </a:extLst>
          </p:cNvPr>
          <p:cNvSpPr txBox="1"/>
          <p:nvPr/>
        </p:nvSpPr>
        <p:spPr>
          <a:xfrm>
            <a:off x="8577491" y="4735761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Web Server</a:t>
            </a:r>
          </a:p>
        </p:txBody>
      </p:sp>
      <p:pic>
        <p:nvPicPr>
          <p:cNvPr id="75" name="Graphic 74" descr="Monitor outline">
            <a:extLst>
              <a:ext uri="{FF2B5EF4-FFF2-40B4-BE49-F238E27FC236}">
                <a16:creationId xmlns:a16="http://schemas.microsoft.com/office/drawing/2014/main" id="{2025025C-8E81-71A2-2CA3-C4F033CAF16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26428" y="4355837"/>
            <a:ext cx="914400" cy="91440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DAD52CD2-EE2C-A33A-3628-B5E599C8CC13}"/>
              </a:ext>
            </a:extLst>
          </p:cNvPr>
          <p:cNvSpPr txBox="1"/>
          <p:nvPr/>
        </p:nvSpPr>
        <p:spPr>
          <a:xfrm>
            <a:off x="11075966" y="5182483"/>
            <a:ext cx="473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PC</a:t>
            </a:r>
          </a:p>
        </p:txBody>
      </p:sp>
      <p:pic>
        <p:nvPicPr>
          <p:cNvPr id="78" name="Graphic 77" descr="Bar chart outline">
            <a:extLst>
              <a:ext uri="{FF2B5EF4-FFF2-40B4-BE49-F238E27FC236}">
                <a16:creationId xmlns:a16="http://schemas.microsoft.com/office/drawing/2014/main" id="{5F5C3646-40D5-42E1-2F5E-57A6249561C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043423" y="4533873"/>
            <a:ext cx="473207" cy="473207"/>
          </a:xfrm>
          <a:prstGeom prst="rect">
            <a:avLst/>
          </a:prstGeom>
        </p:spPr>
      </p:pic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12C1203-3E2D-1851-02A3-C4A1903067A4}"/>
              </a:ext>
            </a:extLst>
          </p:cNvPr>
          <p:cNvCxnSpPr>
            <a:cxnSpLocks/>
            <a:stCxn id="73" idx="3"/>
          </p:cNvCxnSpPr>
          <p:nvPr/>
        </p:nvCxnSpPr>
        <p:spPr>
          <a:xfrm>
            <a:off x="9895481" y="4905038"/>
            <a:ext cx="9309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8E257E9C-6D34-3F3E-ED08-0E6AA5F9FA15}"/>
              </a:ext>
            </a:extLst>
          </p:cNvPr>
          <p:cNvSpPr txBox="1"/>
          <p:nvPr/>
        </p:nvSpPr>
        <p:spPr>
          <a:xfrm>
            <a:off x="10095645" y="4594071"/>
            <a:ext cx="622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DC5EDD9-34C9-7495-14B7-D21ABDA2984B}"/>
              </a:ext>
            </a:extLst>
          </p:cNvPr>
          <p:cNvSpPr txBox="1"/>
          <p:nvPr/>
        </p:nvSpPr>
        <p:spPr>
          <a:xfrm>
            <a:off x="7675257" y="2553915"/>
            <a:ext cx="622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3635186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F6E3C-8C80-BB45-3B95-EBF8A581B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7F6DE-6F43-A602-16A8-12AF0F519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Prototyping - Collect Data</a:t>
            </a:r>
            <a:br>
              <a:rPr lang="en-US"/>
            </a:br>
            <a:r>
              <a:rPr lang="en-US" sz="2000"/>
              <a:t>In first half of semester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AE762-A516-A8E8-4050-C61BD1F8A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Setup and connect </a:t>
            </a:r>
            <a:r>
              <a:rPr lang="en-US" err="1"/>
              <a:t>SensorPush</a:t>
            </a:r>
            <a:r>
              <a:rPr lang="en-US"/>
              <a:t> sensor and gateway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Create </a:t>
            </a:r>
            <a:r>
              <a:rPr lang="en-US" err="1"/>
              <a:t>SensorPush</a:t>
            </a:r>
            <a:r>
              <a:rPr lang="en-US"/>
              <a:t> account for Cloud API usage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Create python program to: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authenticate with </a:t>
            </a:r>
            <a:r>
              <a:rPr lang="en-US" err="1"/>
              <a:t>SensorPush</a:t>
            </a:r>
            <a:r>
              <a:rPr lang="en-US"/>
              <a:t>  cloud REST API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fetch sensors linked to account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periodically fetch data from sensor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save fetched temperature and humidity data into local MS SQL Server DB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553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4867B-D50B-DC0D-3EB4-C2BBF057A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25997-D66F-EAB8-F2E0-8BF2968F7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Prototyping – Visualize Data</a:t>
            </a:r>
            <a:br>
              <a:rPr lang="en-US"/>
            </a:br>
            <a:r>
              <a:rPr lang="en-US" sz="2000"/>
              <a:t>In second half of semester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C4C61-6968-A669-3911-A123F4D95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Investigate web dashboard solutions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Create simple web application that fetches data from database and visualizes data in a graph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 marL="0" indent="0">
              <a:buNone/>
            </a:pPr>
            <a:r>
              <a:rPr lang="en-US"/>
              <a:t>Optional enhancements: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Filter data visualization by sensor, date range </a:t>
            </a:r>
            <a:r>
              <a:rPr lang="en-US" err="1"/>
              <a:t>etc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Alarm configuration when reaching threshold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Send notification (email) when threshold reached</a:t>
            </a:r>
          </a:p>
        </p:txBody>
      </p:sp>
    </p:spTree>
    <p:extLst>
      <p:ext uri="{BB962C8B-B14F-4D97-AF65-F5344CB8AC3E}">
        <p14:creationId xmlns:p14="http://schemas.microsoft.com/office/powerpoint/2010/main" val="355077831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2912</TotalTime>
  <Words>702</Words>
  <Application>Microsoft Macintosh PowerPoint</Application>
  <PresentationFormat>Widescreen</PresentationFormat>
  <Paragraphs>103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Century Gothic</vt:lpstr>
      <vt:lpstr>Inter</vt:lpstr>
      <vt:lpstr>Wingdings</vt:lpstr>
      <vt:lpstr>Wingdings 3</vt:lpstr>
      <vt:lpstr>Wisp</vt:lpstr>
      <vt:lpstr>BudWatch Temperature and Humidity Monitoring System for Cannabis Storage Boxes </vt:lpstr>
      <vt:lpstr>Project Overview</vt:lpstr>
      <vt:lpstr>Project background</vt:lpstr>
      <vt:lpstr>Project Plan</vt:lpstr>
      <vt:lpstr>Research and Requirements</vt:lpstr>
      <vt:lpstr>System Design</vt:lpstr>
      <vt:lpstr>System Design</vt:lpstr>
      <vt:lpstr>Prototyping - Collect Data In first half of semester</vt:lpstr>
      <vt:lpstr>Prototyping – Visualize Data In second half of semester</vt:lpstr>
      <vt:lpstr>Implementation</vt:lpstr>
      <vt:lpstr>Python service and web app</vt:lpstr>
      <vt:lpstr>Data storage - SQL Server</vt:lpstr>
      <vt:lpstr>Data visualization</vt:lpstr>
      <vt:lpstr>Testing and validation</vt:lpstr>
      <vt:lpstr>Deployment and Maintenance</vt:lpstr>
      <vt:lpstr>Future improvements</vt:lpstr>
      <vt:lpstr>Conclusion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Roger Urscheler</dc:creator>
  <cp:lastModifiedBy>Roger Urscheler</cp:lastModifiedBy>
  <cp:revision>6</cp:revision>
  <dcterms:created xsi:type="dcterms:W3CDTF">2025-02-15T18:44:58Z</dcterms:created>
  <dcterms:modified xsi:type="dcterms:W3CDTF">2025-04-16T22:14:33Z</dcterms:modified>
</cp:coreProperties>
</file>